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56E934-037E-42D7-A3A9-1885E28763B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CCE53F-72DA-43CF-ACF5-83EF2CF429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Cellular Respiration: Harvesting Chemical Energy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09_01Chimpanze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"/>
            <a:ext cx="2209800" cy="166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Chemical reactions that transfer electrons between reactants are called oxidation-reduction reactions, or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reactions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Times" pitchFamily="8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 substance loses electrons, or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oxidized</a:t>
            </a:r>
          </a:p>
          <a:p>
            <a:pPr>
              <a:lnSpc>
                <a:spcPct val="90000"/>
              </a:lnSpc>
              <a:buFont typeface="Times" pitchFamily="8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 substance gains electrons, or is reduced (the amount of positive charge is reduced)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Principle of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Redox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reactions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09_UN01RedoxNaCl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552" y="2811431"/>
            <a:ext cx="5644896" cy="18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4572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72CA"/>
                </a:solidFill>
              </a:rPr>
              <a:t>becomes oxidized</a:t>
            </a:r>
            <a:br>
              <a:rPr lang="en-US" b="1" dirty="0" smtClean="0">
                <a:solidFill>
                  <a:srgbClr val="0072CA"/>
                </a:solidFill>
              </a:rPr>
            </a:br>
            <a:r>
              <a:rPr lang="en-US" b="1" dirty="0" smtClean="0">
                <a:solidFill>
                  <a:srgbClr val="0072CA"/>
                </a:solidFill>
              </a:rPr>
              <a:t>(loses electron)</a:t>
            </a:r>
            <a:endParaRPr lang="en-US" b="1" dirty="0">
              <a:solidFill>
                <a:srgbClr val="0072CA"/>
              </a:solidFill>
              <a:sym typeface="Symbol" pitchFamily="84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2819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2CA"/>
                </a:solidFill>
              </a:rPr>
              <a:t>becomes reduced</a:t>
            </a:r>
            <a:br>
              <a:rPr lang="en-US" b="1" dirty="0" smtClean="0">
                <a:solidFill>
                  <a:srgbClr val="0072CA"/>
                </a:solidFill>
              </a:rPr>
            </a:br>
            <a:r>
              <a:rPr lang="en-US" b="1" dirty="0" smtClean="0">
                <a:solidFill>
                  <a:srgbClr val="0072CA"/>
                </a:solidFill>
              </a:rPr>
              <a:t>(gains electron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electron donor is called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reducing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agent</a:t>
            </a:r>
          </a:p>
          <a:p>
            <a:pPr marL="350838" indent="-350838">
              <a:lnSpc>
                <a:spcPct val="90000"/>
              </a:lnSpc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electron receptor is called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oxidizing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agent</a:t>
            </a:r>
          </a:p>
          <a:p>
            <a:pPr marL="350838" indent="-350838">
              <a:lnSpc>
                <a:spcPct val="90000"/>
              </a:lnSpc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reactions do not transfer electrons but change the electron sharing in covalent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bonds</a:t>
            </a:r>
          </a:p>
          <a:p>
            <a:pPr marL="350838" indent="-350838"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example is the reaction between methane and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reactions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reactions</a:t>
            </a:r>
            <a:endParaRPr lang="en-US" dirty="0"/>
          </a:p>
        </p:txBody>
      </p:sp>
      <p:pic>
        <p:nvPicPr>
          <p:cNvPr id="4" name="Content Placeholder 3" descr="09_03MethaneCombus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558" y="1481138"/>
            <a:ext cx="721888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1981200"/>
            <a:ext cx="222689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2CA"/>
                </a:solidFill>
              </a:rPr>
              <a:t>becomes oxidized</a:t>
            </a:r>
            <a:endParaRPr lang="en-US" b="1" dirty="0">
              <a:solidFill>
                <a:srgbClr val="0072C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600200"/>
            <a:ext cx="126669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Reactants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724400" y="3200400"/>
            <a:ext cx="21595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2CA"/>
                </a:solidFill>
              </a:rPr>
              <a:t>becomes reduced</a:t>
            </a:r>
            <a:endParaRPr lang="en-US" b="1" dirty="0">
              <a:solidFill>
                <a:srgbClr val="0072C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1676400"/>
            <a:ext cx="116089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Products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-304800" y="48006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Methane</a:t>
            </a:r>
            <a:br>
              <a:rPr lang="en-US" b="1" dirty="0" smtClean="0"/>
            </a:br>
            <a:r>
              <a:rPr lang="en-US" b="1" dirty="0" smtClean="0">
                <a:solidFill>
                  <a:srgbClr val="0072CA"/>
                </a:solidFill>
              </a:rPr>
              <a:t>(reducing</a:t>
            </a:r>
            <a:br>
              <a:rPr lang="en-US" b="1" dirty="0" smtClean="0">
                <a:solidFill>
                  <a:srgbClr val="0072CA"/>
                </a:solidFill>
              </a:rPr>
            </a:br>
            <a:r>
              <a:rPr lang="en-US" b="1" dirty="0" smtClean="0">
                <a:solidFill>
                  <a:srgbClr val="0072CA"/>
                </a:solidFill>
              </a:rPr>
              <a:t>agent)</a:t>
            </a:r>
            <a:endParaRPr lang="en-US" b="1" dirty="0">
              <a:solidFill>
                <a:srgbClr val="0072C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6482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Oxygen</a:t>
            </a:r>
            <a:br>
              <a:rPr lang="en-US" b="1" dirty="0" smtClean="0"/>
            </a:br>
            <a:r>
              <a:rPr lang="en-US" b="1" dirty="0" smtClean="0">
                <a:solidFill>
                  <a:srgbClr val="0072CA"/>
                </a:solidFill>
              </a:rPr>
              <a:t>(oxidizing</a:t>
            </a:r>
            <a:br>
              <a:rPr lang="en-US" b="1" dirty="0" smtClean="0">
                <a:solidFill>
                  <a:srgbClr val="0072CA"/>
                </a:solidFill>
              </a:rPr>
            </a:br>
            <a:r>
              <a:rPr lang="en-US" b="1" dirty="0" smtClean="0">
                <a:solidFill>
                  <a:srgbClr val="0072CA"/>
                </a:solidFill>
              </a:rPr>
              <a:t>agent)</a:t>
            </a:r>
            <a:endParaRPr lang="en-US" b="1" dirty="0">
              <a:solidFill>
                <a:srgbClr val="0072C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4343400"/>
            <a:ext cx="19111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Carbon dioxide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934200" y="4419600"/>
            <a:ext cx="8194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Water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During cellular respiration, the fuel (such as glucose) is oxidized, and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reduced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effectLst/>
              </a:rPr>
              <a:t>Oxidation of Organic Fuel Molecules During Cellular Respiration</a:t>
            </a:r>
            <a:endParaRPr lang="en-US" sz="32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Cellular Respiration</a:t>
            </a:r>
            <a:endParaRPr lang="en-US" dirty="0"/>
          </a:p>
        </p:txBody>
      </p:sp>
      <p:pic>
        <p:nvPicPr>
          <p:cNvPr id="4" name="Content Placeholder 3" descr="09_UN03CellularRespRedox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30456"/>
            <a:ext cx="8229600" cy="12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3048000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2CA"/>
                </a:solidFill>
              </a:rPr>
              <a:t>becomes oxidized</a:t>
            </a:r>
            <a:endParaRPr lang="en-US" b="1" dirty="0">
              <a:solidFill>
                <a:srgbClr val="0072CA"/>
              </a:solidFill>
              <a:sym typeface="Symbol" pitchFamily="84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96240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2CA"/>
                </a:solidFill>
              </a:rPr>
              <a:t>becomes reduced</a:t>
            </a:r>
            <a:endParaRPr lang="en-US" b="1" dirty="0">
              <a:solidFill>
                <a:srgbClr val="0072CA"/>
              </a:solidFill>
              <a:sym typeface="Symbol" pitchFamily="84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cellular respiration, glucose and other organic molecules are broken down in a series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steps</a:t>
            </a:r>
          </a:p>
          <a:p>
            <a:pPr>
              <a:spcBef>
                <a:spcPct val="35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Electrons from organic compounds are usually first transferred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coenzyme</a:t>
            </a:r>
          </a:p>
          <a:p>
            <a:pPr>
              <a:spcBef>
                <a:spcPct val="35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an electron acceptor, NAD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functions as an oxidizing agent during cellular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respiration</a:t>
            </a:r>
          </a:p>
          <a:p>
            <a:pPr>
              <a:spcBef>
                <a:spcPct val="35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NADH (the reduced form of NAD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represents stored energy that is tapped to synthesize ATP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Stepwise Energy Harvest via NAD</a:t>
            </a:r>
            <a:r>
              <a:rPr lang="en-US" b="0" baseline="30000" dirty="0" smtClean="0">
                <a:solidFill>
                  <a:srgbClr val="FF0000"/>
                </a:solidFill>
                <a:effectLst/>
              </a:rPr>
              <a:t>+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and the Electron Transport Chain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Stepwise Energy Harvest</a:t>
            </a:r>
            <a:endParaRPr lang="en-US" dirty="0"/>
          </a:p>
        </p:txBody>
      </p:sp>
      <p:pic>
        <p:nvPicPr>
          <p:cNvPr id="4" name="Content Placeholder 3" descr="09_UN04Dehydrogenas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24" y="3265583"/>
            <a:ext cx="7693152" cy="9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11640" y="3244334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Dehydrogenase</a:t>
            </a:r>
            <a:endParaRPr lang="en-US" b="1" dirty="0">
              <a:sym typeface="Symbol" pitchFamily="84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NADH passes the electrons to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electron transport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chain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Unlike an uncontrolled reaction, the electron transport chain passes electrons in a series of steps instead of one explosive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reaction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pulls electrons down the chain in an energy-yielding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tumble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energy yielded is used to regenerate ATP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Stepwise Energy Harvest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Harvesting of energy from glucose has three stages</a:t>
            </a:r>
          </a:p>
          <a:p>
            <a:pPr marL="990600" lvl="1" indent="-317500">
              <a:buClr>
                <a:schemeClr val="tx1"/>
              </a:buClr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(breaks down glucose into two molecules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90600" lvl="1" indent="-317500">
              <a:buClr>
                <a:schemeClr val="tx1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citric acid cycle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(completes the breakdown of glucose)</a:t>
            </a:r>
          </a:p>
          <a:p>
            <a:pPr marL="990600" lvl="1" indent="-317500">
              <a:buClr>
                <a:schemeClr val="tx1"/>
              </a:buClr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Oxidative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(accounts for most of the ATP synthesis)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Stages of Cellular Respiration: </a:t>
            </a:r>
            <a:r>
              <a:rPr lang="en-US" b="0" i="1" dirty="0" smtClean="0">
                <a:solidFill>
                  <a:srgbClr val="FF0000"/>
                </a:solidFill>
                <a:effectLst/>
              </a:rPr>
              <a:t>A Preview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Living cells require energy from outside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sources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 animals, such as the chimpanzee, obtain energy by eating plants, and some animals feed on other organisms that eat plants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</a:rPr>
              <a:t>Overview: Life Is Work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An overview of cellular respiration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Content Placeholder 3" descr="09_06CellRespOverview_1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661" y="1481138"/>
            <a:ext cx="69046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52400" y="190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Electrons</a:t>
            </a:r>
            <a:br>
              <a:rPr lang="en-US" sz="1200" b="1" dirty="0" smtClean="0"/>
            </a:br>
            <a:r>
              <a:rPr lang="en-US" sz="1200" b="1" dirty="0" smtClean="0"/>
              <a:t>carried</a:t>
            </a:r>
            <a:br>
              <a:rPr lang="en-US" sz="1200" b="1" dirty="0" smtClean="0"/>
            </a:br>
            <a:r>
              <a:rPr lang="en-US" sz="1200" b="1" dirty="0" smtClean="0"/>
              <a:t>via NADH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676400" y="3124200"/>
            <a:ext cx="920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Glycolysis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219200" y="3581400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Glucose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133600" y="3581400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Pyruvate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219200" y="4419600"/>
            <a:ext cx="853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CYTOSOl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476187" y="3244334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MITOCHONDRION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0" y="5334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Substrate-level</a:t>
            </a:r>
            <a:br>
              <a:rPr lang="en-US" sz="1200" b="1" dirty="0" smtClean="0"/>
            </a:br>
            <a:r>
              <a:rPr lang="en-US" sz="1200" b="1" dirty="0" err="1" smtClean="0"/>
              <a:t>phosphorylation</a:t>
            </a:r>
            <a:endParaRPr lang="en-US" sz="12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905000" y="4953000"/>
            <a:ext cx="374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 dirty="0"/>
              <a:t>ATP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</a:t>
            </a:r>
            <a:r>
              <a:rPr lang="en-US" dirty="0" smtClean="0">
                <a:solidFill>
                  <a:srgbClr val="FF0000"/>
                </a:solidFill>
              </a:rPr>
              <a:t>of cellular respiration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09_06CellRespOverview_3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9046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52400" y="190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Electrons</a:t>
            </a:r>
            <a:br>
              <a:rPr lang="en-US" sz="1200" b="1" dirty="0" smtClean="0"/>
            </a:br>
            <a:r>
              <a:rPr lang="en-US" sz="1200" b="1" dirty="0" smtClean="0"/>
              <a:t>carried</a:t>
            </a:r>
            <a:br>
              <a:rPr lang="en-US" sz="1200" b="1" dirty="0" smtClean="0"/>
            </a:br>
            <a:r>
              <a:rPr lang="en-US" sz="1200" b="1" dirty="0" smtClean="0"/>
              <a:t>via NADH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600200" y="3048000"/>
            <a:ext cx="920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Glycolysis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295400" y="3581400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Glucose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209800" y="3581400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Pyruvate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295400" y="2895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err="1" smtClean="0"/>
              <a:t>Pyruvate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oxidation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200400" y="3429000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Acetyl </a:t>
            </a:r>
            <a:r>
              <a:rPr lang="en-US" sz="1200" b="1" dirty="0" err="1" smtClean="0"/>
              <a:t>CoA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25146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Citric</a:t>
            </a:r>
            <a:br>
              <a:rPr lang="en-US" sz="1200" b="1" dirty="0" smtClean="0"/>
            </a:br>
            <a:r>
              <a:rPr lang="en-US" sz="1200" b="1" dirty="0" smtClean="0"/>
              <a:t>acid</a:t>
            </a:r>
            <a:br>
              <a:rPr lang="en-US" sz="1200" b="1" dirty="0" smtClean="0"/>
            </a:br>
            <a:r>
              <a:rPr lang="en-US" sz="1200" b="1" dirty="0" smtClean="0"/>
              <a:t>cycle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352800" y="3962400"/>
            <a:ext cx="1526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MITOCHONDRION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352800" y="175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Electrons carried</a:t>
            </a:r>
            <a:br>
              <a:rPr lang="en-US" sz="1200" b="1" dirty="0" smtClean="0"/>
            </a:br>
            <a:r>
              <a:rPr lang="en-US" sz="1200" b="1" dirty="0" smtClean="0"/>
              <a:t>via NADH and</a:t>
            </a:r>
            <a:br>
              <a:rPr lang="en-US" sz="1200" b="1" dirty="0" smtClean="0"/>
            </a:br>
            <a:r>
              <a:rPr lang="en-US" sz="1200" b="1" dirty="0" smtClean="0"/>
              <a:t>FADH</a:t>
            </a:r>
            <a:r>
              <a:rPr lang="en-US" sz="1200" b="1" baseline="-25000" dirty="0" smtClean="0"/>
              <a:t>2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4343400" y="2743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Oxidative</a:t>
            </a:r>
            <a:br>
              <a:rPr lang="en-US" sz="1200" b="1" dirty="0" smtClean="0"/>
            </a:br>
            <a:r>
              <a:rPr lang="en-US" sz="1200" b="1" dirty="0" err="1" smtClean="0"/>
              <a:t>phosphorylation</a:t>
            </a:r>
            <a:r>
              <a:rPr lang="en-US" sz="1200" b="1" dirty="0" smtClean="0"/>
              <a:t>:</a:t>
            </a:r>
            <a:br>
              <a:rPr lang="en-US" sz="1200" b="1" dirty="0" smtClean="0"/>
            </a:br>
            <a:r>
              <a:rPr lang="en-US" sz="1200" b="1" dirty="0" smtClean="0"/>
              <a:t>electron transport</a:t>
            </a:r>
            <a:br>
              <a:rPr lang="en-US" sz="1200" b="1" dirty="0" smtClean="0"/>
            </a:br>
            <a:r>
              <a:rPr lang="en-US" sz="1200" b="1" dirty="0" smtClean="0"/>
              <a:t>and</a:t>
            </a:r>
            <a:br>
              <a:rPr lang="en-US" sz="1200" b="1" dirty="0" smtClean="0"/>
            </a:br>
            <a:r>
              <a:rPr lang="en-US" sz="1200" b="1" dirty="0" err="1" smtClean="0"/>
              <a:t>chemiosmosis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1143000" y="4191000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CYTOSOL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1828800" y="4800600"/>
            <a:ext cx="473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ATP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4648200" y="4800600"/>
            <a:ext cx="473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ATP</a:t>
            </a: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6553200" y="4800600"/>
            <a:ext cx="473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ATP</a:t>
            </a:r>
            <a:endParaRPr lang="en-US" sz="1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process that generates most of the ATP is called oxidative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because it is powered by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reactions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cellular respiration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Oxidative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accounts for almost 90% of the ATP generated by cellular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respiration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smaller amount of ATP is formed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 citric acid cycle by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substrate-level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each molecule of glucose degraded to 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water by respiration, the cell makes up to 32 molecules of ATP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cellular respiration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1" dirty="0" smtClean="0">
                <a:solidFill>
                  <a:srgbClr val="FF0000"/>
                </a:solidFill>
                <a:effectLst/>
              </a:rPr>
              <a:t>Substrate-level </a:t>
            </a:r>
            <a:r>
              <a:rPr lang="en-US" b="0" i="1" dirty="0" err="1" smtClean="0">
                <a:solidFill>
                  <a:srgbClr val="FF0000"/>
                </a:solidFill>
                <a:effectLst/>
              </a:rPr>
              <a:t>phosphorylation</a:t>
            </a:r>
            <a:endParaRPr lang="en-US" dirty="0"/>
          </a:p>
        </p:txBody>
      </p:sp>
      <p:pic>
        <p:nvPicPr>
          <p:cNvPr id="4" name="Content Placeholder 3" descr="09_07Phosphoryla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7294"/>
            <a:ext cx="8229600" cy="29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266700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Enzyme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4290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ADP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3886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38200" y="4343400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Substrate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248400" y="281940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Enzyme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48006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Product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315200" y="42672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ATP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(“splitting of sugar”) breaks down glucose into two molecules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occurs in the cytoplasm and has two major phases</a:t>
            </a:r>
          </a:p>
          <a:p>
            <a:pPr marL="990600" lvl="1" indent="-317500">
              <a:buClr>
                <a:schemeClr val="tx1"/>
              </a:buCl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 investment phase</a:t>
            </a:r>
          </a:p>
          <a:p>
            <a:pPr marL="990600" lvl="1" indent="-317500">
              <a:buClr>
                <a:schemeClr val="tx1"/>
              </a:buCl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 payoff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pPr marL="990600" lvl="1" indent="-317500">
              <a:buClr>
                <a:schemeClr val="tx1"/>
              </a:buClr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occurs whether or not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present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harvests chemical energy by oxidizing glucose to </a:t>
            </a:r>
            <a:r>
              <a:rPr lang="en-US" b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pyruvate</a:t>
            </a:r>
            <a:endParaRPr lang="en-US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accent2"/>
                </a:solidFill>
                <a:effectLst/>
              </a:rPr>
              <a:t>The energy input and output of </a:t>
            </a:r>
            <a:r>
              <a:rPr lang="en-US" sz="3200" b="0" dirty="0" err="1" smtClean="0">
                <a:solidFill>
                  <a:schemeClr val="accent2"/>
                </a:solidFill>
                <a:effectLst/>
              </a:rPr>
              <a:t>glycolysis</a:t>
            </a:r>
            <a:r>
              <a:rPr lang="en-US" sz="3200" b="0" dirty="0" smtClean="0">
                <a:solidFill>
                  <a:schemeClr val="accent2"/>
                </a:solidFill>
                <a:effectLst/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 descr="09_08GlycolysisEnergy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1524000"/>
            <a:ext cx="2350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Energy Investment Phase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429000" y="1828800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Glucose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200400" y="2438400"/>
            <a:ext cx="1048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ADP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2 P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5486400" y="2362200"/>
            <a:ext cx="1120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ATP   used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676400" y="3048000"/>
            <a:ext cx="1673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Energy Payoff Phase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200400" y="3429000"/>
            <a:ext cx="1048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4 ADP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4 P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429000"/>
            <a:ext cx="1303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4 ATP   formed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5410200" y="396240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NADH 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2 H</a:t>
            </a:r>
            <a:r>
              <a:rPr lang="en-US" sz="1200" b="1" baseline="30000" dirty="0" smtClean="0"/>
              <a:t>+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419600"/>
            <a:ext cx="1638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</a:t>
            </a:r>
            <a:r>
              <a:rPr lang="en-US" sz="1200" b="1" dirty="0" err="1" smtClean="0"/>
              <a:t>Pyruvate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2 H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O 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NAD</a:t>
            </a:r>
            <a:r>
              <a:rPr lang="en-US" sz="1200" b="1" baseline="30000" dirty="0" smtClean="0"/>
              <a:t>+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 4 </a:t>
            </a:r>
            <a:r>
              <a:rPr lang="en-US" sz="1200" b="1" i="1" dirty="0" smtClean="0"/>
              <a:t>e</a:t>
            </a:r>
            <a:r>
              <a:rPr lang="en-US" sz="1200" b="1" baseline="30000" dirty="0" smtClean="0">
                <a:sym typeface="Symbol" pitchFamily="84" charset="2"/>
              </a:rPr>
              <a:t>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4 H</a:t>
            </a:r>
            <a:r>
              <a:rPr lang="en-US" sz="1200" b="1" baseline="30000" dirty="0" smtClean="0"/>
              <a:t>+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2438400" y="4800600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Net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3505200" y="5029200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Glucose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5105400" y="5029200"/>
            <a:ext cx="1638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</a:t>
            </a:r>
            <a:r>
              <a:rPr lang="en-US" sz="1200" b="1" dirty="0" err="1" smtClean="0"/>
              <a:t>Pyruvate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2 H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O </a:t>
            </a: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2362200" y="5334000"/>
            <a:ext cx="2228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4 ATP formed </a:t>
            </a:r>
            <a:r>
              <a:rPr lang="en-US" sz="1200" b="1" dirty="0" smtClean="0">
                <a:sym typeface="Symbol" pitchFamily="84" charset="2"/>
              </a:rPr>
              <a:t></a:t>
            </a:r>
            <a:r>
              <a:rPr lang="en-US" sz="1200" b="1" dirty="0" smtClean="0"/>
              <a:t> 2 ATP used</a:t>
            </a:r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5257800" y="533400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ATP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2667000" y="5638800"/>
            <a:ext cx="1705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NAD</a:t>
            </a:r>
            <a:r>
              <a:rPr lang="en-US" sz="1200" b="1" baseline="30000" dirty="0" smtClean="0"/>
              <a:t>+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 4 </a:t>
            </a:r>
            <a:r>
              <a:rPr lang="en-US" sz="1200" b="1" i="1" dirty="0" smtClean="0"/>
              <a:t>e</a:t>
            </a:r>
            <a:r>
              <a:rPr lang="en-US" sz="1200" b="1" baseline="30000" dirty="0" smtClean="0">
                <a:sym typeface="Symbol" pitchFamily="84" charset="2"/>
              </a:rPr>
              <a:t>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4 H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257800" y="5562600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2 NADH </a:t>
            </a:r>
            <a:r>
              <a:rPr lang="en-US" sz="1200" b="1" dirty="0" smtClean="0">
                <a:sym typeface="Symbol" pitchFamily="84" charset="2"/>
              </a:rPr>
              <a:t></a:t>
            </a:r>
            <a:r>
              <a:rPr lang="en-US" sz="1200" b="1" dirty="0" smtClean="0"/>
              <a:t> 2 H</a:t>
            </a:r>
            <a:r>
              <a:rPr lang="en-US" sz="1200" b="1" baseline="30000" dirty="0" smtClean="0"/>
              <a:t>+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A closer look at </a:t>
            </a:r>
            <a:r>
              <a:rPr lang="en-US" b="0" dirty="0" err="1" smtClean="0">
                <a:solidFill>
                  <a:schemeClr val="accent2"/>
                </a:solidFill>
                <a:effectLst/>
              </a:rPr>
              <a:t>glycolysis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09_09aGlycolysi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4994"/>
            <a:ext cx="8229600" cy="359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2057400"/>
            <a:ext cx="421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Glycolysis</a:t>
            </a:r>
            <a:r>
              <a:rPr lang="en-US" b="1" dirty="0"/>
              <a:t>: Energy Investment Phase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38200" y="2971800"/>
            <a:ext cx="10679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Glucose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28194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ATP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895600" y="32004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ADP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81400" y="2971800"/>
            <a:ext cx="2064989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Glucose 6-phosphate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477000" y="3048000"/>
            <a:ext cx="2121093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Fructose 6-phosphate</a:t>
            </a:r>
            <a:endParaRPr lang="en-US" sz="1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closer look at </a:t>
            </a:r>
            <a:r>
              <a:rPr lang="en-US" dirty="0" err="1" smtClean="0">
                <a:solidFill>
                  <a:schemeClr val="accent2"/>
                </a:solidFill>
              </a:rPr>
              <a:t>glycolysis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09_09bGlycolysi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829" y="1481138"/>
            <a:ext cx="66583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2286000"/>
            <a:ext cx="1845377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Fructose 6-phosphate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4572000" y="2209800"/>
            <a:ext cx="2210862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Fructose 1,6-bisphosphate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048000" y="20574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ATP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657600" y="23622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ADP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752600" y="42672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/>
              <a:t>Dihydroxyacetone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phosphate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0" y="4267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/>
              <a:t>Glyceraldehyde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3-phosphate</a:t>
            </a:r>
            <a:endParaRPr lang="en-US" sz="1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A closer look at </a:t>
            </a:r>
            <a:r>
              <a:rPr lang="en-US" b="0" dirty="0" err="1" smtClean="0">
                <a:solidFill>
                  <a:schemeClr val="accent2"/>
                </a:solidFill>
                <a:effectLst/>
              </a:rPr>
              <a:t>glycolysis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4" name="Content Placeholder 3" descr="09_09cGlycolysi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627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1524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Glycolysis</a:t>
            </a:r>
            <a:r>
              <a:rPr lang="en-US" b="1" dirty="0" smtClean="0"/>
              <a:t>: Energy Payoff Phase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676400" y="25908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  NADH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38200" y="2971800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NAD</a:t>
            </a:r>
            <a:r>
              <a:rPr lang="en-US" b="1" baseline="30000" dirty="0" smtClean="0">
                <a:sym typeface="Symbol" pitchFamily="84" charset="2"/>
              </a:rPr>
              <a:t>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362200" y="2971800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+</a:t>
            </a:r>
            <a:r>
              <a:rPr lang="en-US" b="1" baseline="30000" dirty="0" smtClean="0">
                <a:sym typeface="Symbol" pitchFamily="84" charset="2"/>
              </a:rPr>
              <a:t> </a:t>
            </a:r>
            <a:r>
              <a:rPr lang="en-US" b="1" dirty="0" smtClean="0"/>
              <a:t>2 H</a:t>
            </a:r>
            <a:r>
              <a:rPr lang="en-US" b="1" baseline="30000" dirty="0" smtClean="0">
                <a:sym typeface="Symbol" pitchFamily="84" charset="2"/>
              </a:rPr>
              <a:t></a:t>
            </a:r>
            <a:endParaRPr lang="en-US" b="1" baseline="30000" dirty="0">
              <a:sym typeface="Symbol" pitchFamily="84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27432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ADP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019800" y="24384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ATP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2860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1,3-Bisphospho-</a:t>
            </a:r>
            <a:br>
              <a:rPr lang="en-US" b="1" dirty="0" smtClean="0"/>
            </a:br>
            <a:r>
              <a:rPr lang="en-US" b="1" dirty="0" err="1" smtClean="0"/>
              <a:t>glycerate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410200" y="480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3-Phospho-</a:t>
            </a:r>
            <a:br>
              <a:rPr lang="en-US" b="1" dirty="0" smtClean="0"/>
            </a:br>
            <a:r>
              <a:rPr lang="en-US" b="1" dirty="0" err="1" smtClean="0"/>
              <a:t>glycerate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1981200" y="42672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P </a:t>
            </a:r>
            <a:r>
              <a:rPr lang="en-US" b="1" baseline="-25000" dirty="0" err="1" smtClean="0"/>
              <a:t>i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These 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leaves power the work of life for this chimpanzee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12" descr="09_01Chimpanze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702" y="1481138"/>
            <a:ext cx="601459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A closer look at </a:t>
            </a:r>
            <a:r>
              <a:rPr lang="en-US" b="0" dirty="0" err="1" smtClean="0">
                <a:solidFill>
                  <a:schemeClr val="accent2"/>
                </a:solidFill>
                <a:effectLst/>
              </a:rPr>
              <a:t>glycolysis</a:t>
            </a:r>
            <a:endParaRPr lang="en-US" dirty="0"/>
          </a:p>
        </p:txBody>
      </p:sp>
      <p:pic>
        <p:nvPicPr>
          <p:cNvPr id="4" name="Content Placeholder 3" descr="09_09dGlycolysi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5312"/>
            <a:ext cx="8229600" cy="389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7000" y="18288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Glycolysis</a:t>
            </a:r>
            <a:r>
              <a:rPr lang="en-US" b="1" dirty="0" smtClean="0"/>
              <a:t>: Energy Payoff Phase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-990600" y="4419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3-Phospho-</a:t>
            </a:r>
            <a:br>
              <a:rPr lang="en-US" sz="1400" b="1" dirty="0" smtClean="0"/>
            </a:br>
            <a:r>
              <a:rPr lang="en-US" sz="1400" b="1" dirty="0" err="1" smtClean="0"/>
              <a:t>glycerate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1447800" y="4495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2-Phospho-</a:t>
            </a:r>
            <a:br>
              <a:rPr lang="en-US" sz="1200" b="1" dirty="0" smtClean="0"/>
            </a:br>
            <a:r>
              <a:rPr lang="en-US" sz="1200" b="1" dirty="0" err="1" smtClean="0"/>
              <a:t>glycerate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114800" y="4495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err="1" smtClean="0"/>
              <a:t>Phosphoenol</a:t>
            </a:r>
            <a:r>
              <a:rPr lang="en-US" sz="1200" b="1" dirty="0" smtClean="0"/>
              <a:t>-</a:t>
            </a:r>
            <a:br>
              <a:rPr lang="en-US" sz="1200" b="1" dirty="0" smtClean="0"/>
            </a:br>
            <a:r>
              <a:rPr lang="en-US" sz="1200" b="1" dirty="0" err="1" smtClean="0"/>
              <a:t>pyruvate</a:t>
            </a:r>
            <a:r>
              <a:rPr lang="en-US" sz="1200" b="1" dirty="0" smtClean="0"/>
              <a:t> (PEP)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7772400" y="4495800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Pyruvate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162800" y="23622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ATP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029200" y="266700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400800" y="28194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ADP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the presence of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</a:t>
            </a:r>
            <a:r>
              <a:rPr lang="en-US" sz="3200" dirty="0" err="1" smtClean="0"/>
              <a:t>pyruvate</a:t>
            </a:r>
            <a:r>
              <a:rPr lang="en-US" sz="3200" dirty="0" smtClean="0"/>
              <a:t> enters the mitochondrion (in eukaryotic cells) where the oxidation of glucose is completed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>
                <a:solidFill>
                  <a:schemeClr val="accent2"/>
                </a:solidFill>
                <a:effectLst/>
              </a:rPr>
              <a:t>After </a:t>
            </a:r>
            <a:r>
              <a:rPr lang="en-US" sz="2400" b="0" dirty="0" err="1" smtClean="0">
                <a:solidFill>
                  <a:schemeClr val="accent2"/>
                </a:solidFill>
                <a:effectLst/>
              </a:rPr>
              <a:t>pyruvate</a:t>
            </a:r>
            <a:r>
              <a:rPr lang="en-US" sz="2400" b="0" dirty="0" smtClean="0">
                <a:solidFill>
                  <a:schemeClr val="accent2"/>
                </a:solidFill>
                <a:effectLst/>
              </a:rPr>
              <a:t> is oxidized, the citric acid cycle completes the energy-yielding oxidation of organic molecules</a:t>
            </a:r>
            <a:endParaRPr lang="en-US" sz="2400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Before the citric acid cycle can begin,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must be converted to acetyl Coenzyme A 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acetyl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which links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the citric acid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cycle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step is carried out by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multienzyme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complex that catalyses three reactions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accent2"/>
                </a:solidFill>
                <a:effectLst/>
              </a:rPr>
              <a:t>Oxidation of </a:t>
            </a:r>
            <a:r>
              <a:rPr lang="en-US" sz="3200" b="0" dirty="0" err="1" smtClean="0">
                <a:solidFill>
                  <a:schemeClr val="accent2"/>
                </a:solidFill>
                <a:effectLst/>
              </a:rPr>
              <a:t>Pyruvate</a:t>
            </a:r>
            <a:r>
              <a:rPr lang="en-US" sz="3200" b="0" dirty="0" smtClean="0">
                <a:solidFill>
                  <a:schemeClr val="accent2"/>
                </a:solidFill>
                <a:effectLst/>
              </a:rPr>
              <a:t> to Acetyl </a:t>
            </a:r>
            <a:r>
              <a:rPr lang="en-US" sz="3200" b="0" dirty="0" err="1" smtClean="0">
                <a:solidFill>
                  <a:schemeClr val="accent2"/>
                </a:solidFill>
                <a:effectLst/>
              </a:rPr>
              <a:t>CoA</a:t>
            </a:r>
            <a:endParaRPr lang="en-US" sz="3200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dirty="0" smtClean="0">
                <a:solidFill>
                  <a:schemeClr val="accent2"/>
                </a:solidFill>
                <a:effectLst/>
              </a:rPr>
              <a:t>Oxidation of </a:t>
            </a:r>
            <a:r>
              <a:rPr lang="en-US" sz="3100" b="0" dirty="0" err="1" smtClean="0">
                <a:solidFill>
                  <a:schemeClr val="accent2"/>
                </a:solidFill>
                <a:effectLst/>
              </a:rPr>
              <a:t>pyruvate</a:t>
            </a:r>
            <a:r>
              <a:rPr lang="en-US" sz="3100" b="0" dirty="0" smtClean="0">
                <a:solidFill>
                  <a:schemeClr val="accent2"/>
                </a:solidFill>
                <a:effectLst/>
              </a:rPr>
              <a:t> to acetyl </a:t>
            </a:r>
            <a:r>
              <a:rPr lang="en-US" sz="3100" b="0" dirty="0" err="1" smtClean="0">
                <a:solidFill>
                  <a:schemeClr val="accent2"/>
                </a:solidFill>
                <a:effectLst/>
              </a:rPr>
              <a:t>CoA</a:t>
            </a:r>
            <a:r>
              <a:rPr lang="en-US" sz="3100" b="0" dirty="0" smtClean="0">
                <a:solidFill>
                  <a:schemeClr val="accent2"/>
                </a:solidFill>
                <a:effectLst/>
              </a:rPr>
              <a:t>, the step before the citric acid cycle.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09_10PyruvateToAcetylCoA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6" y="1481138"/>
            <a:ext cx="82194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205740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CYTOSOL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472440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Pyruvate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90800" y="3962400"/>
            <a:ext cx="1502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Transport protein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3733800" y="220980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2209800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Coenzyme 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449580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NADH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733800" y="4495800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NAD</a:t>
            </a:r>
            <a:r>
              <a:rPr lang="en-US" b="1" baseline="30000" dirty="0" smtClean="0">
                <a:sym typeface="Symbol" pitchFamily="84" charset="2"/>
              </a:rPr>
              <a:t>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934200" y="4648200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Acetyl </a:t>
            </a:r>
            <a:r>
              <a:rPr lang="en-US" b="1" dirty="0" err="1" smtClean="0"/>
              <a:t>CoA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867400" y="1828800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MITOCHONDRION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citric acid cycle, also called the Krebs cycle, completes the break down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cycle oxidizes organic fuel derived from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generating 1 ATP, 3 NADH, and 1 FADH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per turn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Citric Acid Cycle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  <a:buFont typeface="Times" pitchFamily="8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citric acid cycle has eight steps, each catalyzed by a specific enzyme</a:t>
            </a:r>
          </a:p>
          <a:p>
            <a:pPr>
              <a:spcBef>
                <a:spcPct val="35000"/>
              </a:spcBef>
              <a:buFont typeface="Times" pitchFamily="8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acetyl group of acetyl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joins the cycle by combining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forming citrate</a:t>
            </a:r>
          </a:p>
          <a:p>
            <a:pPr>
              <a:spcBef>
                <a:spcPct val="35000"/>
              </a:spcBef>
              <a:buFont typeface="Times" pitchFamily="8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next seven steps decompose the citrate back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making the process a cycle</a:t>
            </a:r>
          </a:p>
          <a:p>
            <a:pPr>
              <a:spcBef>
                <a:spcPct val="35000"/>
              </a:spcBef>
              <a:buFont typeface="Times" pitchFamily="8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NADH and FADH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produced by the cycle relay electrons extracted from food to the electron transport chain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Citric Acid Cycle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8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 citric acid cycle, NADH and FADH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account for most of the energy extracted from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food</a:t>
            </a:r>
          </a:p>
          <a:p>
            <a:pPr>
              <a:buFont typeface="Times" pitchFamily="8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" pitchFamily="8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two electron carriers donate electrons to the electron transport chain, which powers ATP synthesis via oxidative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>
                <a:solidFill>
                  <a:schemeClr val="accent2"/>
                </a:solidFill>
                <a:effectLst/>
              </a:rPr>
              <a:t>During oxidative </a:t>
            </a:r>
            <a:r>
              <a:rPr lang="en-US" sz="2800" b="0" dirty="0" err="1" smtClean="0">
                <a:solidFill>
                  <a:schemeClr val="accent2"/>
                </a:solidFill>
                <a:effectLst/>
              </a:rPr>
              <a:t>phosphorylation</a:t>
            </a:r>
            <a:r>
              <a:rPr lang="en-US" sz="2800" b="0" dirty="0" smtClean="0">
                <a:solidFill>
                  <a:schemeClr val="accent2"/>
                </a:solidFill>
                <a:effectLst/>
              </a:rPr>
              <a:t>, </a:t>
            </a:r>
            <a:r>
              <a:rPr lang="en-US" sz="2800" b="0" dirty="0" err="1" smtClean="0">
                <a:solidFill>
                  <a:schemeClr val="accent2"/>
                </a:solidFill>
                <a:effectLst/>
              </a:rPr>
              <a:t>chemiosmosis</a:t>
            </a:r>
            <a:r>
              <a:rPr lang="en-US" sz="2800" b="0" dirty="0" smtClean="0">
                <a:solidFill>
                  <a:schemeClr val="accent2"/>
                </a:solidFill>
                <a:effectLst/>
              </a:rPr>
              <a:t> couples electron transport to ATP synthesis</a:t>
            </a:r>
            <a:endParaRPr lang="en-US" sz="2800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electron transport chain is in the inner membrane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cristae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mitochondrion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of the chain’s components are proteins, which exist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multiprotein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complexes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carriers alternate reduced and oxidized states as they accept and donate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Electrons drop in free energy as they go down the chain and are finally passed to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forming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Pathway of Electron Transport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Electrons are transferred from NADH or FADH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the electron transport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chain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Electrons are passed through a number of proteins including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cytochromes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(each with an iron atom)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electron transport chain generates no ATP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directly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 breaks the large free-energy drop from food to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into smaller steps that release energy in manageable amounts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Pathway of Electron Transport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Electron transfer in the electron transport chain causes proteins to pump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from the mitochondrial matrix to the </a:t>
            </a:r>
            <a:r>
              <a:rPr lang="en-US" sz="2400" dirty="0" err="1" smtClean="0"/>
              <a:t>intermembrane</a:t>
            </a:r>
            <a:r>
              <a:rPr lang="en-US" sz="2400" dirty="0" smtClean="0"/>
              <a:t> space</a:t>
            </a:r>
          </a:p>
          <a:p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then moves back across the membrane, passing through </a:t>
            </a:r>
            <a:r>
              <a:rPr lang="en-US" sz="2400" dirty="0" smtClean="0"/>
              <a:t> </a:t>
            </a:r>
            <a:r>
              <a:rPr lang="en-US" sz="2400" b="1" dirty="0" smtClean="0"/>
              <a:t>ATP </a:t>
            </a:r>
            <a:r>
              <a:rPr lang="en-US" sz="2400" b="1" dirty="0" err="1" smtClean="0"/>
              <a:t>synthase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ATP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uses the 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 flow of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to drive </a:t>
            </a:r>
            <a:r>
              <a:rPr lang="en-US" sz="2400" dirty="0" err="1" smtClean="0"/>
              <a:t>phosphorylation</a:t>
            </a:r>
            <a:r>
              <a:rPr lang="en-US" sz="2400" dirty="0" smtClean="0"/>
              <a:t> of ATP</a:t>
            </a:r>
          </a:p>
          <a:p>
            <a:r>
              <a:rPr lang="en-US" sz="2400" dirty="0" smtClean="0"/>
              <a:t>This is an example of </a:t>
            </a:r>
            <a:r>
              <a:rPr lang="en-US" sz="2400" b="1" dirty="0" err="1" smtClean="0"/>
              <a:t>chemiosmosis</a:t>
            </a:r>
            <a:r>
              <a:rPr lang="en-US" sz="2400" dirty="0" smtClean="0"/>
              <a:t>, the use of energy in a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gradient to drive cellular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chemeClr val="accent2"/>
                </a:solidFill>
                <a:effectLst/>
              </a:rPr>
              <a:t>Chemiosmosis</a:t>
            </a:r>
            <a:r>
              <a:rPr lang="en-US" b="0" dirty="0" smtClean="0">
                <a:solidFill>
                  <a:schemeClr val="accent2"/>
                </a:solidFill>
                <a:effectLst/>
              </a:rPr>
              <a:t>: The Energy-Coupling Mechanism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Energy flows into an ecosystem as sunlight and leaves as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heat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Photosynthesis generates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organic molecules, which are used in cellular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respiration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 use chemical energy stored in organic molecules to regenerate ATP, which powers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</a:rPr>
              <a:t>Life Is Work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ATP </a:t>
            </a:r>
            <a:r>
              <a:rPr lang="en-US" b="0" dirty="0" err="1" smtClean="0">
                <a:solidFill>
                  <a:schemeClr val="accent2"/>
                </a:solidFill>
                <a:effectLst/>
              </a:rPr>
              <a:t>synthase</a:t>
            </a:r>
            <a:r>
              <a:rPr lang="en-US" b="0" dirty="0" smtClean="0">
                <a:solidFill>
                  <a:schemeClr val="accent2"/>
                </a:solidFill>
                <a:effectLst/>
              </a:rPr>
              <a:t>, a molecular </a:t>
            </a:r>
            <a:r>
              <a:rPr lang="en-US" b="0" dirty="0" smtClean="0">
                <a:solidFill>
                  <a:schemeClr val="accent2"/>
                </a:solidFill>
                <a:effectLst/>
              </a:rPr>
              <a:t>mill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09_14ATPSynthas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233422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1905000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INTERMEMBRANE SPACE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6172200"/>
            <a:ext cx="2103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MITOCHONDRIAL MATRIX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5181600" y="57912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ATP</a:t>
            </a:r>
            <a:endParaRPr lang="en-US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81400" y="5638800"/>
            <a:ext cx="4175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 dirty="0"/>
              <a:t>ADP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5867400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 </a:t>
            </a:r>
            <a:r>
              <a:rPr lang="en-US" b="1" baseline="-25000" dirty="0" err="1" smtClean="0"/>
              <a:t>i</a:t>
            </a:r>
            <a:endParaRPr lang="en-US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76800" y="2362200"/>
            <a:ext cx="2444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 dirty="0"/>
              <a:t>H</a:t>
            </a:r>
            <a:r>
              <a:rPr lang="en-US" sz="1500" b="1" baseline="30000" dirty="0">
                <a:sym typeface="Symbol" pitchFamily="84" charset="2"/>
              </a:rPr>
              <a:t></a:t>
            </a:r>
            <a:endParaRPr lang="en-US" sz="1500" b="1" dirty="0"/>
          </a:p>
        </p:txBody>
      </p:sp>
      <p:sp>
        <p:nvSpPr>
          <p:cNvPr id="11" name="Rectangle 10"/>
          <p:cNvSpPr/>
          <p:nvPr/>
        </p:nvSpPr>
        <p:spPr>
          <a:xfrm>
            <a:off x="3886200" y="3124200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Rotor</a:t>
            </a:r>
            <a:endParaRPr lang="en-US" sz="12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energy stored in a H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gradient across a membrane couples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reactions of the electron transport chain to ATP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synthesis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H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gradient is referred to as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proton-motive force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emphasizing its capacity to do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The Energy-Coupling Mechanism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During cellular respiration, most energy flows in this sequence: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glucose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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NADH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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electron transport chain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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proton-motive force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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About 34% of the energy in a glucose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molecule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transferred to ATP during cellular respiration, making about 32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several reasons why the number of ATP is not known exactly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An Accounting of ATP Production by Cellular Respiration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Times" pitchFamily="84" charset="0"/>
              <a:buChar char="•"/>
            </a:pPr>
            <a:r>
              <a:rPr lang="en-US" sz="3200" dirty="0" smtClean="0"/>
              <a:t>Most cellular respiration requires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to produce </a:t>
            </a:r>
            <a:r>
              <a:rPr lang="en-US" sz="3200" dirty="0" smtClean="0"/>
              <a:t>ATP</a:t>
            </a:r>
          </a:p>
          <a:p>
            <a:pPr>
              <a:buFont typeface="Times" pitchFamily="84" charset="0"/>
              <a:buChar char="•"/>
            </a:pPr>
            <a:endParaRPr lang="en-US" sz="3200" dirty="0" smtClean="0"/>
          </a:p>
          <a:p>
            <a:pPr>
              <a:buFont typeface="Times" pitchFamily="84" charset="0"/>
              <a:buChar char="•"/>
            </a:pPr>
            <a:r>
              <a:rPr lang="en-US" sz="3200" dirty="0" smtClean="0"/>
              <a:t>Without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the electron transport chain will cease to </a:t>
            </a:r>
            <a:r>
              <a:rPr lang="en-US" sz="3200" dirty="0" smtClean="0"/>
              <a:t>operate</a:t>
            </a:r>
          </a:p>
          <a:p>
            <a:pPr>
              <a:buFont typeface="Times" pitchFamily="8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In that case, </a:t>
            </a:r>
            <a:r>
              <a:rPr lang="en-US" sz="3200" dirty="0" err="1" smtClean="0"/>
              <a:t>glycolysis</a:t>
            </a:r>
            <a:r>
              <a:rPr lang="en-US" sz="3200" dirty="0" smtClean="0"/>
              <a:t> couples with fermentation or anaerobic respiration to produce ATP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0" dirty="0" smtClean="0">
                <a:solidFill>
                  <a:schemeClr val="accent2"/>
                </a:solidFill>
                <a:effectLst/>
              </a:rPr>
              <a:t>Fermentation and anaerobic </a:t>
            </a:r>
            <a:br>
              <a:rPr lang="en-US" sz="2400" b="0" dirty="0" smtClean="0">
                <a:solidFill>
                  <a:schemeClr val="accent2"/>
                </a:solidFill>
                <a:effectLst/>
              </a:rPr>
            </a:br>
            <a:r>
              <a:rPr lang="en-US" sz="2400" b="0" dirty="0" smtClean="0">
                <a:solidFill>
                  <a:schemeClr val="accent2"/>
                </a:solidFill>
                <a:effectLst/>
              </a:rPr>
              <a:t>respiration enable cells to produce ATP without the use of oxygen</a:t>
            </a:r>
            <a:endParaRPr lang="en-US" sz="2400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Anaerobic respiration uses an electron transport chain with a final electron acceptor other than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for example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sulfate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Fermentation uses substrate-level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instead of an electron transport chain to generate ATP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accent2"/>
                </a:solidFill>
                <a:effectLst/>
              </a:rPr>
              <a:t>Fermentation and anaerobic </a:t>
            </a:r>
            <a:br>
              <a:rPr lang="en-US" sz="3600" b="0" dirty="0" smtClean="0">
                <a:solidFill>
                  <a:schemeClr val="accent2"/>
                </a:solidFill>
                <a:effectLst/>
              </a:rPr>
            </a:br>
            <a:r>
              <a:rPr lang="en-US" sz="3600" b="0" dirty="0" smtClean="0">
                <a:solidFill>
                  <a:schemeClr val="accent2"/>
                </a:solidFill>
                <a:effectLst/>
              </a:rPr>
              <a:t>respiration</a:t>
            </a:r>
            <a:endParaRPr lang="en-US" sz="3600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Times" pitchFamily="84" charset="0"/>
              <a:buChar char="•"/>
            </a:pPr>
            <a:r>
              <a:rPr lang="en-US" sz="3200" dirty="0" smtClean="0"/>
              <a:t>Most cellular respiration requires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to produce </a:t>
            </a:r>
            <a:r>
              <a:rPr lang="en-US" sz="3200" dirty="0" smtClean="0"/>
              <a:t>ATP</a:t>
            </a:r>
          </a:p>
          <a:p>
            <a:pPr>
              <a:buFont typeface="Times" pitchFamily="84" charset="0"/>
              <a:buChar char="•"/>
            </a:pPr>
            <a:endParaRPr lang="en-US" sz="3200" dirty="0" smtClean="0"/>
          </a:p>
          <a:p>
            <a:pPr>
              <a:buFont typeface="Times" pitchFamily="84" charset="0"/>
              <a:buChar char="•"/>
            </a:pPr>
            <a:r>
              <a:rPr lang="en-US" sz="3200" dirty="0" smtClean="0"/>
              <a:t>Without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the electron transport chain will cease to </a:t>
            </a:r>
            <a:r>
              <a:rPr lang="en-US" sz="3200" dirty="0" smtClean="0"/>
              <a:t>operate</a:t>
            </a:r>
          </a:p>
          <a:p>
            <a:pPr>
              <a:buFont typeface="Times" pitchFamily="8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In that case, </a:t>
            </a:r>
            <a:r>
              <a:rPr lang="en-US" sz="3200" dirty="0" err="1" smtClean="0"/>
              <a:t>glycolysis</a:t>
            </a:r>
            <a:r>
              <a:rPr lang="en-US" sz="3200" dirty="0" smtClean="0"/>
              <a:t> couples with fermentation or anaerobic respiration to produce ATP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chemeClr val="accent2"/>
                </a:solidFill>
                <a:effectLst/>
              </a:rPr>
              <a:t>Fermentation and anaerobic </a:t>
            </a:r>
            <a:br>
              <a:rPr lang="en-US" sz="4400" b="0" dirty="0" smtClean="0">
                <a:solidFill>
                  <a:schemeClr val="accent2"/>
                </a:solidFill>
                <a:effectLst/>
              </a:rPr>
            </a:br>
            <a:r>
              <a:rPr lang="en-US" sz="4400" b="0" dirty="0" smtClean="0">
                <a:solidFill>
                  <a:schemeClr val="accent2"/>
                </a:solidFill>
                <a:effectLst/>
              </a:rPr>
              <a:t>respiration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Fermentation consists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plus reactions that regenerate NAD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which can be reused by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common types are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alcohol fermentation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lactic acid fermentation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Types of Fermentation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Fermentation consists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plus reactions that regenerate NAD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which can be reused by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Two common types are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alcohol fermentation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lactic acid fermentation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Types of Fermentation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Fermentation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09_17aFermenta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474" y="1481138"/>
            <a:ext cx="52970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24400" y="1752600"/>
            <a:ext cx="8370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2 ATP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782361" y="3258184"/>
            <a:ext cx="157927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2 ADP </a:t>
            </a:r>
            <a:r>
              <a:rPr lang="en-US" b="1" dirty="0" smtClean="0">
                <a:sym typeface="Symbol" pitchFamily="84" charset="2"/>
              </a:rPr>
              <a:t></a:t>
            </a:r>
            <a:r>
              <a:rPr lang="en-US" b="1" dirty="0" smtClean="0"/>
              <a:t> 2 P</a:t>
            </a:r>
            <a:r>
              <a:rPr lang="en-US" b="1" baseline="-25000" dirty="0" smtClean="0"/>
              <a:t> </a:t>
            </a:r>
            <a:r>
              <a:rPr lang="en-US" b="1" baseline="-25000" dirty="0" err="1" smtClean="0"/>
              <a:t>i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90800" y="1676400"/>
            <a:ext cx="157927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2 ADP </a:t>
            </a:r>
            <a:r>
              <a:rPr lang="en-US" b="1" dirty="0" smtClean="0">
                <a:sym typeface="Symbol" pitchFamily="84" charset="2"/>
              </a:rPr>
              <a:t></a:t>
            </a:r>
            <a:r>
              <a:rPr lang="en-US" b="1" dirty="0" smtClean="0"/>
              <a:t> 2 P</a:t>
            </a:r>
            <a:r>
              <a:rPr lang="en-US" b="1" baseline="-25000" dirty="0" smtClean="0"/>
              <a:t> </a:t>
            </a:r>
            <a:r>
              <a:rPr lang="en-US" b="1" baseline="-25000" dirty="0" err="1" smtClean="0"/>
              <a:t>i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733800" y="2590800"/>
            <a:ext cx="128913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Glycolysis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057400" y="259080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Glucos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5000" y="3124200"/>
            <a:ext cx="13532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2 </a:t>
            </a:r>
            <a:r>
              <a:rPr lang="en-US" b="1" dirty="0" err="1" smtClean="0"/>
              <a:t>Pyruvate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943600" y="518160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Acetaldehyde</a:t>
            </a:r>
            <a:endParaRPr lang="en-US" b="1" dirty="0">
              <a:sym typeface="Symbol" pitchFamily="84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5257800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 Ethanol</a:t>
            </a:r>
            <a:endParaRPr lang="en-US" b="1" dirty="0">
              <a:sym typeface="Symbol" pitchFamily="84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5715000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Alcohol fermentation</a:t>
            </a:r>
            <a:endParaRPr lang="en-US" b="1" dirty="0">
              <a:sym typeface="Symbol" pitchFamily="84" charset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lactic acid fermentation,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reduced to NADH, forming lactate as an end product, with no release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Lactic acid fermentation by some fungi and bacteria is used to make cheese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yogurt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Human muscle cells use lactic acid fermentation to generate ATP when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scarce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Fermentation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Energy flow and chemical recycling in ecosystems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Content Placeholder 3" descr="09_02EcosystemRecycling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552" y="1481138"/>
            <a:ext cx="419489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2209800"/>
            <a:ext cx="1218603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ECOSYSTEM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2286000" y="28956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Photosynthesis</a:t>
            </a:r>
            <a:br>
              <a:rPr lang="en-US" sz="1200" b="1" dirty="0"/>
            </a:br>
            <a:r>
              <a:rPr lang="en-US" sz="1200" b="1" dirty="0"/>
              <a:t>in chloroplasts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35814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Cellular respiration</a:t>
            </a:r>
            <a:br>
              <a:rPr lang="en-US" sz="1200" b="1" dirty="0"/>
            </a:br>
            <a:r>
              <a:rPr lang="en-US" sz="1200" b="1" dirty="0"/>
              <a:t>in mitochondria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971800" y="3276600"/>
            <a:ext cx="957313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CO</a:t>
            </a:r>
            <a:r>
              <a:rPr lang="en-US" sz="1200" b="1" baseline="-25000" dirty="0"/>
              <a:t>2</a:t>
            </a:r>
            <a:r>
              <a:rPr lang="en-US" sz="1200" b="1" dirty="0"/>
              <a:t> </a:t>
            </a:r>
            <a:r>
              <a:rPr lang="en-US" sz="1200" b="1" dirty="0">
                <a:sym typeface="Symbol" pitchFamily="84" charset="2"/>
              </a:rPr>
              <a:t></a:t>
            </a:r>
            <a:r>
              <a:rPr lang="en-US" sz="1200" b="1" dirty="0"/>
              <a:t> H</a:t>
            </a:r>
            <a:r>
              <a:rPr lang="en-US" sz="1200" b="1" baseline="-25000" dirty="0"/>
              <a:t>2</a:t>
            </a:r>
            <a:r>
              <a:rPr lang="en-US" sz="1200" b="1" dirty="0"/>
              <a:t>O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581400" y="32004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Organic</a:t>
            </a:r>
            <a:br>
              <a:rPr lang="en-US" sz="1200" b="1" dirty="0" smtClean="0"/>
            </a:br>
            <a:r>
              <a:rPr lang="en-US" sz="1200" b="1" dirty="0" smtClean="0"/>
              <a:t>molecules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6172200" y="3200400"/>
            <a:ext cx="503664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sym typeface="Symbol" pitchFamily="84" charset="2"/>
              </a:rPr>
              <a:t></a:t>
            </a:r>
            <a:r>
              <a:rPr lang="en-US" sz="1200" b="1" dirty="0"/>
              <a:t> O</a:t>
            </a:r>
            <a:r>
              <a:rPr lang="en-US" sz="1200" b="1" baseline="-25000" dirty="0"/>
              <a:t>2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4876800" y="48006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ATP powers</a:t>
            </a:r>
            <a:br>
              <a:rPr lang="en-US" sz="1200" b="1" dirty="0"/>
            </a:br>
            <a:r>
              <a:rPr lang="en-US" sz="1200" b="1" dirty="0"/>
              <a:t>most cellular work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4191000" y="58674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Heat</a:t>
            </a:r>
            <a:br>
              <a:rPr lang="en-US" sz="1200" b="1" dirty="0"/>
            </a:br>
            <a:r>
              <a:rPr lang="en-US" sz="1200" b="1" dirty="0"/>
              <a:t>energy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352800" y="15240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Light</a:t>
            </a:r>
            <a:br>
              <a:rPr lang="en-US" sz="1200" b="1" dirty="0"/>
            </a:br>
            <a:r>
              <a:rPr lang="en-US" sz="1200" b="1" dirty="0"/>
              <a:t>energy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4343400" y="4876800"/>
            <a:ext cx="47320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ATP</a:t>
            </a:r>
            <a:endParaRPr lang="en-US" sz="12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use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(net ATP = 2) to oxidize glucose and harvest chemical energy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food</a:t>
            </a:r>
          </a:p>
          <a:p>
            <a:pPr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all three, NAD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oxidizing agent that accepts electrons during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processes have different final electron acceptors: an organic molecule (such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acetaldehyde) in fermentation and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cellular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respiration</a:t>
            </a:r>
          </a:p>
          <a:p>
            <a:pPr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Cellular respiration produces 32 ATP per glucose molecule; fermentation produces 2 ATP per glucose molecule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Comparing Fermentation with Anaerobic and Aerobic Respiration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Obligate anaerobes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carry out fermentation or anaerobic respiration and cannot survive in the presence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Yeast and many bacteria are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facultative anaerobes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meaning that they can survive using either fermentation or cellular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respiration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 facultative anaerobe,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 fork in the metabolic road that leads to two alternative catabolic routes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Comparing Fermentation with Anaerobic and Aerobic Respiration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chemeClr val="accent2"/>
                </a:solidFill>
                <a:effectLst/>
              </a:rPr>
              <a:t>Pyruvate</a:t>
            </a:r>
            <a:r>
              <a:rPr lang="en-US" b="0" dirty="0" smtClean="0">
                <a:solidFill>
                  <a:schemeClr val="accent2"/>
                </a:solidFill>
                <a:effectLst/>
              </a:rPr>
              <a:t> as a key juncture in </a:t>
            </a:r>
            <a:r>
              <a:rPr lang="en-US" b="0" dirty="0" smtClean="0">
                <a:solidFill>
                  <a:schemeClr val="accent2"/>
                </a:solidFill>
                <a:effectLst/>
              </a:rPr>
              <a:t>catabolism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09_18PyruvateCatabolism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486" y="1481138"/>
            <a:ext cx="48570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403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Ethanol,</a:t>
            </a:r>
            <a:br>
              <a:rPr lang="en-US" sz="1200" b="1" dirty="0"/>
            </a:br>
            <a:r>
              <a:rPr lang="en-US" sz="1200" b="1" dirty="0"/>
              <a:t>lactate, or</a:t>
            </a:r>
            <a:br>
              <a:rPr lang="en-US" sz="1200" b="1" dirty="0"/>
            </a:br>
            <a:r>
              <a:rPr lang="en-US" sz="1200" b="1" dirty="0"/>
              <a:t>other products</a:t>
            </a:r>
            <a:endParaRPr lang="en-US" sz="1200" b="1" dirty="0">
              <a:sym typeface="Symbol" pitchFamily="84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4038600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Acetyl </a:t>
            </a:r>
            <a:r>
              <a:rPr lang="en-US" sz="1200" b="1" dirty="0" err="1"/>
              <a:t>CoA</a:t>
            </a:r>
            <a:endParaRPr lang="en-US" sz="1200" b="1" dirty="0">
              <a:sym typeface="Symbol" pitchFamily="84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457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Citric</a:t>
            </a:r>
            <a:br>
              <a:rPr lang="en-US" sz="1200" b="1" dirty="0"/>
            </a:br>
            <a:r>
              <a:rPr lang="en-US" sz="1200" b="1" dirty="0"/>
              <a:t>acid</a:t>
            </a:r>
            <a:br>
              <a:rPr lang="en-US" sz="1200" b="1" dirty="0"/>
            </a:br>
            <a:r>
              <a:rPr lang="en-US" sz="1200" b="1" dirty="0"/>
              <a:t>cycle</a:t>
            </a:r>
            <a:endParaRPr lang="en-US" sz="1200" b="1" dirty="0">
              <a:sym typeface="Symbol" pitchFamily="84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3962400"/>
            <a:ext cx="1526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MITOCHONDRION</a:t>
            </a:r>
            <a:endParaRPr lang="en-US" sz="1200" b="1" dirty="0">
              <a:sym typeface="Symbol" pitchFamily="84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524000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Glucose</a:t>
            </a:r>
            <a:endParaRPr lang="en-US" sz="1200" b="1" dirty="0">
              <a:sym typeface="Symbol" pitchFamily="84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209800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CYTOSOL</a:t>
            </a:r>
            <a:endParaRPr lang="en-US" sz="1400" b="1" dirty="0">
              <a:sym typeface="Symbol" pitchFamily="84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1981200"/>
            <a:ext cx="920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/>
              <a:t>Glycolysis</a:t>
            </a:r>
            <a:endParaRPr lang="en-US" sz="1200" b="1" dirty="0">
              <a:sym typeface="Symbol" pitchFamily="84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438400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/>
              <a:t>Pyruvate</a:t>
            </a:r>
            <a:endParaRPr lang="en-US" sz="1200" b="1" dirty="0">
              <a:sym typeface="Symbol" pitchFamily="84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No O</a:t>
            </a:r>
            <a:r>
              <a:rPr lang="en-US" sz="1400" b="1" baseline="-25000" dirty="0"/>
              <a:t>2</a:t>
            </a:r>
            <a:r>
              <a:rPr lang="en-US" sz="1400" b="1" dirty="0"/>
              <a:t> present:</a:t>
            </a:r>
            <a:br>
              <a:rPr lang="en-US" sz="1400" b="1" dirty="0"/>
            </a:br>
            <a:r>
              <a:rPr lang="en-US" sz="1400" b="1" dirty="0"/>
              <a:t>Fermentation</a:t>
            </a:r>
            <a:endParaRPr lang="en-US" sz="1400" b="1" dirty="0">
              <a:sym typeface="Symbol" pitchFamily="84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2743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O</a:t>
            </a:r>
            <a:r>
              <a:rPr lang="en-US" sz="1400" b="1" baseline="-25000" dirty="0"/>
              <a:t>2</a:t>
            </a:r>
            <a:r>
              <a:rPr lang="en-US" sz="1400" b="1" dirty="0"/>
              <a:t> present:</a:t>
            </a:r>
            <a:br>
              <a:rPr lang="en-US" sz="1400" b="1" dirty="0"/>
            </a:br>
            <a:r>
              <a:rPr lang="en-US" sz="1400" b="1" dirty="0"/>
              <a:t>  Aerobic cellular</a:t>
            </a:r>
            <a:br>
              <a:rPr lang="en-US" sz="1400" b="1" dirty="0"/>
            </a:br>
            <a:r>
              <a:rPr lang="en-US" sz="1400" b="1" dirty="0"/>
              <a:t>     respiration</a:t>
            </a:r>
            <a:endParaRPr lang="en-US" sz="1400" b="1" dirty="0">
              <a:sym typeface="Symbol" pitchFamily="84" charset="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Ancient prokaryotes are thought to have used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 before there was oxygen in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atmosphere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Very little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available in the atmosphere until about 2.7 billion years ago, so early prokaryotes likely used only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generate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 very ancient process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The Evolutionary Significance of </a:t>
            </a:r>
            <a:r>
              <a:rPr lang="en-US" b="0" dirty="0" err="1" smtClean="0">
                <a:solidFill>
                  <a:schemeClr val="accent2"/>
                </a:solidFill>
                <a:effectLst/>
              </a:rPr>
              <a:t>Glycolysis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Gycolysis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the citric acid cycle are major intersections to various catabolic and anabolic pathways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err="1" smtClean="0">
                <a:solidFill>
                  <a:schemeClr val="accent2"/>
                </a:solidFill>
                <a:effectLst/>
              </a:rPr>
              <a:t>Glycolysis</a:t>
            </a:r>
            <a:r>
              <a:rPr lang="en-US" sz="3200" b="0" dirty="0" smtClean="0">
                <a:solidFill>
                  <a:schemeClr val="accent2"/>
                </a:solidFill>
                <a:effectLst/>
              </a:rPr>
              <a:t> and the citric acid cycle connect to many other metabolic pathways</a:t>
            </a:r>
            <a:endParaRPr lang="en-US" sz="3200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Catabolic pathways funnel electrons from many kinds of organic molecules into cellular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respiration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accepts a wide range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carbohydrates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Proteins must be digested to amino acids; amino groups can feed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the citric acid cycle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The Versatility of Catabolism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Fats are digested to glycerol (used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and fatty acids (used in generating acetyl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Fatty acids are broken down by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beta oxidation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yield acetyl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oxidized gram of fat produces more than twice as much ATP as an oxidized gram of carbohydrate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The Versatility of Catabolism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body uses small molecules to build other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substances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small molecules may come directly from food, from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or from the citric acid cycle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Biosynthesis (Anabolic Pathways)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Feedback inhibition is the most common mechanism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ATP concentration begins to drop, respiration speeds up; when there is plenty of ATP, respiration slows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down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Control of catabolism is based mainly on regulating the activity of enzymes at strategic points in the catabolic pathway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Regulation of Cellular Respiration via Feedback Mechanisms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Several processes are central to cellular respiration and related pathways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Catabolic pathways yield energy by oxidizing organic fuels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breakdown of organic molecules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Fermentation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partial degradation of sugars that occurs without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50838" indent="-350838"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Aerobic respiration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consumes organic molecules and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yields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pPr marL="350838" indent="-350838"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Anaerobic respiration is similar to aerobic respiration but consumes compounds other than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Catabolic Pathways and Production of ATP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Cellular respiration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includes both aerobic and anaerobic respiration but is often used to refer to aerobic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respiration</a:t>
            </a:r>
          </a:p>
          <a:p>
            <a:pPr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Although carbohydrates, fats, and proteins are all consumed as fuel, it is helpful to trace cellular respiration with the sugar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+ 6 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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 CO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+ 6 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 + Energy (ATP + heat)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Catabolic Pathways and Production of ATP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transfer of electrons during chemical reactions releases energy stored in organic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molecules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released energy is ultimately used to synthesize ATP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Redox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Reactions: Oxidation and Reduction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</TotalTime>
  <Words>2160</Words>
  <Application>Microsoft Office PowerPoint</Application>
  <PresentationFormat>On-screen Show (4:3)</PresentationFormat>
  <Paragraphs>362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Concourse</vt:lpstr>
      <vt:lpstr>Chapter 9</vt:lpstr>
      <vt:lpstr>Overview: Life Is Work</vt:lpstr>
      <vt:lpstr> These leaves power the work of life for this chimpanzee</vt:lpstr>
      <vt:lpstr>Life Is Work</vt:lpstr>
      <vt:lpstr>Energy flow and chemical recycling in ecosystems</vt:lpstr>
      <vt:lpstr>Catabolic pathways yield energy by oxidizing organic fuels</vt:lpstr>
      <vt:lpstr>Catabolic Pathways and Production of ATP</vt:lpstr>
      <vt:lpstr>Catabolic Pathways and Production of ATP</vt:lpstr>
      <vt:lpstr>Redox Reactions: Oxidation and Reduction</vt:lpstr>
      <vt:lpstr>The Principle of Redox</vt:lpstr>
      <vt:lpstr>redox reactions</vt:lpstr>
      <vt:lpstr>redox reactions</vt:lpstr>
      <vt:lpstr>redox reactions</vt:lpstr>
      <vt:lpstr>Oxidation of Organic Fuel Molecules During Cellular Respiration</vt:lpstr>
      <vt:lpstr>Cellular Respiration</vt:lpstr>
      <vt:lpstr>Stepwise Energy Harvest via NAD+ and the Electron Transport Chain</vt:lpstr>
      <vt:lpstr>Stepwise Energy Harvest</vt:lpstr>
      <vt:lpstr>Stepwise Energy Harvest</vt:lpstr>
      <vt:lpstr>The Stages of Cellular Respiration: A Preview</vt:lpstr>
      <vt:lpstr>An overview of cellular respiration</vt:lpstr>
      <vt:lpstr>Overview of cellular respiration</vt:lpstr>
      <vt:lpstr>Overview of cellular respiration</vt:lpstr>
      <vt:lpstr>Overview of cellular respiration</vt:lpstr>
      <vt:lpstr>Substrate-level phosphorylation</vt:lpstr>
      <vt:lpstr>Glycolysis harvests chemical energy by oxidizing glucose to pyruvate</vt:lpstr>
      <vt:lpstr>The energy input and output of glycolysis. </vt:lpstr>
      <vt:lpstr>A closer look at glycolysis </vt:lpstr>
      <vt:lpstr>A closer look at glycolysis</vt:lpstr>
      <vt:lpstr>A closer look at glycolysis</vt:lpstr>
      <vt:lpstr>A closer look at glycolysis</vt:lpstr>
      <vt:lpstr>After pyruvate is oxidized, the citric acid cycle completes the energy-yielding oxidation of organic molecules</vt:lpstr>
      <vt:lpstr>Oxidation of Pyruvate to Acetyl CoA</vt:lpstr>
      <vt:lpstr>Oxidation of pyruvate to acetyl CoA, the step before the citric acid cycle. </vt:lpstr>
      <vt:lpstr>The Citric Acid Cycle</vt:lpstr>
      <vt:lpstr>The Citric Acid Cycle</vt:lpstr>
      <vt:lpstr>During oxidative phosphorylation, chemiosmosis couples electron transport to ATP synthesis</vt:lpstr>
      <vt:lpstr>The Pathway of Electron Transport</vt:lpstr>
      <vt:lpstr>The Pathway of Electron Transport</vt:lpstr>
      <vt:lpstr>Chemiosmosis: The Energy-Coupling Mechanism</vt:lpstr>
      <vt:lpstr>ATP synthase, a molecular mill </vt:lpstr>
      <vt:lpstr>The Energy-Coupling Mechanism</vt:lpstr>
      <vt:lpstr>An Accounting of ATP Production by Cellular Respiration</vt:lpstr>
      <vt:lpstr>Fermentation and anaerobic  respiration enable cells to produce ATP without the use of oxygen</vt:lpstr>
      <vt:lpstr>Fermentation and anaerobic  respiration</vt:lpstr>
      <vt:lpstr>Fermentation and anaerobic  respiration</vt:lpstr>
      <vt:lpstr>Types of Fermentation</vt:lpstr>
      <vt:lpstr>Types of Fermentation</vt:lpstr>
      <vt:lpstr>Fermentation</vt:lpstr>
      <vt:lpstr>Fermentation</vt:lpstr>
      <vt:lpstr>Comparing Fermentation with Anaerobic and Aerobic Respiration</vt:lpstr>
      <vt:lpstr>Comparing Fermentation with Anaerobic and Aerobic Respiration</vt:lpstr>
      <vt:lpstr>Pyruvate as a key juncture in catabolism </vt:lpstr>
      <vt:lpstr>The Evolutionary Significance of Glycolysis</vt:lpstr>
      <vt:lpstr>Glycolysis and the citric acid cycle connect to many other metabolic pathways</vt:lpstr>
      <vt:lpstr>The Versatility of Catabolism</vt:lpstr>
      <vt:lpstr>The Versatility of Catabolism</vt:lpstr>
      <vt:lpstr>Biosynthesis (Anabolic Pathways)</vt:lpstr>
      <vt:lpstr>Regulation of Cellular Respiration via Feedback Mechanisms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 </dc:creator>
  <cp:lastModifiedBy> </cp:lastModifiedBy>
  <cp:revision>60</cp:revision>
  <dcterms:created xsi:type="dcterms:W3CDTF">2013-02-11T13:52:14Z</dcterms:created>
  <dcterms:modified xsi:type="dcterms:W3CDTF">2013-02-11T16:10:50Z</dcterms:modified>
</cp:coreProperties>
</file>